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99" r:id="rId2"/>
  </p:sldMasterIdLst>
  <p:notesMasterIdLst>
    <p:notesMasterId r:id="rId22"/>
  </p:notesMasterIdLst>
  <p:sldIdLst>
    <p:sldId id="256" r:id="rId3"/>
    <p:sldId id="257" r:id="rId4"/>
    <p:sldId id="258" r:id="rId5"/>
    <p:sldId id="273" r:id="rId6"/>
    <p:sldId id="259" r:id="rId7"/>
    <p:sldId id="260" r:id="rId8"/>
    <p:sldId id="261" r:id="rId9"/>
    <p:sldId id="262" r:id="rId10"/>
    <p:sldId id="263" r:id="rId11"/>
    <p:sldId id="272" r:id="rId12"/>
    <p:sldId id="271" r:id="rId13"/>
    <p:sldId id="265" r:id="rId14"/>
    <p:sldId id="299" r:id="rId15"/>
    <p:sldId id="266" r:id="rId16"/>
    <p:sldId id="267" r:id="rId17"/>
    <p:sldId id="274" r:id="rId18"/>
    <p:sldId id="300" r:id="rId19"/>
    <p:sldId id="268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9968"/>
    <a:srgbClr val="041E42"/>
    <a:srgbClr val="FFF7E9"/>
    <a:srgbClr val="004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7"/>
    <p:restoredTop sz="94643"/>
  </p:normalViewPr>
  <p:slideViewPr>
    <p:cSldViewPr snapToGrid="0" snapToObjects="1">
      <p:cViewPr varScale="1">
        <p:scale>
          <a:sx n="69" d="100"/>
          <a:sy n="69" d="100"/>
        </p:scale>
        <p:origin x="10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AAB69-1021-437B-8C79-DC3E6BDFD99D}" type="doc">
      <dgm:prSet loTypeId="urn:microsoft.com/office/officeart/2005/8/layout/cycle3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4C71F1-ECE7-4C0A-B2E2-CAECE3F30E5F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Majors</a:t>
          </a:r>
        </a:p>
      </dgm:t>
    </dgm:pt>
    <dgm:pt modelId="{DF7EA87A-8D0D-45DF-A71A-7183977D8349}" type="parTrans" cxnId="{B4F23727-FA33-4D0B-A87F-1CD21AB2358A}">
      <dgm:prSet/>
      <dgm:spPr/>
      <dgm:t>
        <a:bodyPr/>
        <a:lstStyle/>
        <a:p>
          <a:endParaRPr lang="en-US"/>
        </a:p>
      </dgm:t>
    </dgm:pt>
    <dgm:pt modelId="{0DE6DF5B-4D59-4DCB-9053-6E6BCBB4A9E6}" type="sibTrans" cxnId="{B4F23727-FA33-4D0B-A87F-1CD21AB2358A}">
      <dgm:prSet/>
      <dgm:spPr/>
      <dgm:t>
        <a:bodyPr/>
        <a:lstStyle/>
        <a:p>
          <a:endParaRPr lang="en-US"/>
        </a:p>
      </dgm:t>
    </dgm:pt>
    <dgm:pt modelId="{E1692037-6B40-4D33-8C86-11EA16FFCE9E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Size</a:t>
          </a:r>
        </a:p>
      </dgm:t>
    </dgm:pt>
    <dgm:pt modelId="{857B7EDA-31EF-41B6-90D3-5C92D087AB09}" type="parTrans" cxnId="{FA823D65-09EF-46B7-801D-A39577538293}">
      <dgm:prSet/>
      <dgm:spPr/>
      <dgm:t>
        <a:bodyPr/>
        <a:lstStyle/>
        <a:p>
          <a:endParaRPr lang="en-US"/>
        </a:p>
      </dgm:t>
    </dgm:pt>
    <dgm:pt modelId="{14619CF9-F981-4CCA-8D73-08E422CF2C15}" type="sibTrans" cxnId="{FA823D65-09EF-46B7-801D-A39577538293}">
      <dgm:prSet/>
      <dgm:spPr/>
      <dgm:t>
        <a:bodyPr/>
        <a:lstStyle/>
        <a:p>
          <a:endParaRPr lang="en-US"/>
        </a:p>
      </dgm:t>
    </dgm:pt>
    <dgm:pt modelId="{20C429F3-50F3-4347-8A52-605BD965BFC7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Admissions Policy</a:t>
          </a:r>
        </a:p>
      </dgm:t>
    </dgm:pt>
    <dgm:pt modelId="{5E4E8766-7961-4E8C-9922-BDD765FFBEC2}" type="parTrans" cxnId="{2AA57F04-0CF1-4AF4-9617-431D157AABC2}">
      <dgm:prSet/>
      <dgm:spPr/>
      <dgm:t>
        <a:bodyPr/>
        <a:lstStyle/>
        <a:p>
          <a:endParaRPr lang="en-US"/>
        </a:p>
      </dgm:t>
    </dgm:pt>
    <dgm:pt modelId="{DD55ACA6-F1F0-4768-A030-C9E0604DE4F2}" type="sibTrans" cxnId="{2AA57F04-0CF1-4AF4-9617-431D157AABC2}">
      <dgm:prSet/>
      <dgm:spPr/>
      <dgm:t>
        <a:bodyPr/>
        <a:lstStyle/>
        <a:p>
          <a:endParaRPr lang="en-US"/>
        </a:p>
      </dgm:t>
    </dgm:pt>
    <dgm:pt modelId="{739A92C8-B4C4-4C39-9380-7426F61237DB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Campus Activities</a:t>
          </a:r>
        </a:p>
      </dgm:t>
    </dgm:pt>
    <dgm:pt modelId="{5E42DA4D-F4C5-4F4A-9C11-EA8C6A2E8C7F}" type="parTrans" cxnId="{E16192E2-0D68-4862-9489-F123B539BE7C}">
      <dgm:prSet/>
      <dgm:spPr/>
      <dgm:t>
        <a:bodyPr/>
        <a:lstStyle/>
        <a:p>
          <a:endParaRPr lang="en-US"/>
        </a:p>
      </dgm:t>
    </dgm:pt>
    <dgm:pt modelId="{47A4EA51-B9A1-4CE2-AE3D-B4E53A024442}" type="sibTrans" cxnId="{E16192E2-0D68-4862-9489-F123B539BE7C}">
      <dgm:prSet/>
      <dgm:spPr/>
      <dgm:t>
        <a:bodyPr/>
        <a:lstStyle/>
        <a:p>
          <a:endParaRPr lang="en-US"/>
        </a:p>
      </dgm:t>
    </dgm:pt>
    <dgm:pt modelId="{165B67AA-76C0-46B4-B77D-422D09A99F33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Support Services</a:t>
          </a:r>
        </a:p>
      </dgm:t>
    </dgm:pt>
    <dgm:pt modelId="{418435B9-FD8A-4B2E-9247-4BF0522FCB9F}" type="parTrans" cxnId="{47950CF2-BD4A-4F29-9616-0118AF4C13E5}">
      <dgm:prSet/>
      <dgm:spPr/>
      <dgm:t>
        <a:bodyPr/>
        <a:lstStyle/>
        <a:p>
          <a:endParaRPr lang="en-US"/>
        </a:p>
      </dgm:t>
    </dgm:pt>
    <dgm:pt modelId="{108F7013-47B6-4E88-BF58-6FA957747B62}" type="sibTrans" cxnId="{47950CF2-BD4A-4F29-9616-0118AF4C13E5}">
      <dgm:prSet/>
      <dgm:spPr/>
      <dgm:t>
        <a:bodyPr/>
        <a:lstStyle/>
        <a:p>
          <a:endParaRPr lang="en-US"/>
        </a:p>
      </dgm:t>
    </dgm:pt>
    <dgm:pt modelId="{074622E6-A5EB-4266-979C-CD1787A22CC0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Location</a:t>
          </a:r>
        </a:p>
      </dgm:t>
    </dgm:pt>
    <dgm:pt modelId="{87D21BBC-0F13-46A0-9F70-04BE0F01570E}" type="parTrans" cxnId="{9A741265-B39D-4C97-A637-2847D82AC4ED}">
      <dgm:prSet/>
      <dgm:spPr/>
      <dgm:t>
        <a:bodyPr/>
        <a:lstStyle/>
        <a:p>
          <a:endParaRPr lang="en-US"/>
        </a:p>
      </dgm:t>
    </dgm:pt>
    <dgm:pt modelId="{3A842B74-44FD-4467-AFB4-CA85E24A0E60}" type="sibTrans" cxnId="{9A741265-B39D-4C97-A637-2847D82AC4ED}">
      <dgm:prSet/>
      <dgm:spPr/>
      <dgm:t>
        <a:bodyPr/>
        <a:lstStyle/>
        <a:p>
          <a:endParaRPr lang="en-US"/>
        </a:p>
      </dgm:t>
    </dgm:pt>
    <dgm:pt modelId="{92BCE448-259B-40CC-B0E3-60410DE348B4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Cost &amp; Financial Assistance</a:t>
          </a:r>
        </a:p>
      </dgm:t>
    </dgm:pt>
    <dgm:pt modelId="{AAA835C5-1A8B-4C49-9531-B3AC38D56E4F}" type="parTrans" cxnId="{C1B08E9D-2140-4642-991D-7758097EB97B}">
      <dgm:prSet/>
      <dgm:spPr/>
      <dgm:t>
        <a:bodyPr/>
        <a:lstStyle/>
        <a:p>
          <a:endParaRPr lang="en-US"/>
        </a:p>
      </dgm:t>
    </dgm:pt>
    <dgm:pt modelId="{55D20B2D-ACD4-4E2A-AA39-D4C27DDB696D}" type="sibTrans" cxnId="{C1B08E9D-2140-4642-991D-7758097EB97B}">
      <dgm:prSet/>
      <dgm:spPr/>
      <dgm:t>
        <a:bodyPr/>
        <a:lstStyle/>
        <a:p>
          <a:endParaRPr lang="en-US"/>
        </a:p>
      </dgm:t>
    </dgm:pt>
    <dgm:pt modelId="{DFD7AF8D-0E96-4B6C-B874-A3015C034F98}" type="pres">
      <dgm:prSet presAssocID="{1DCAAB69-1021-437B-8C79-DC3E6BDFD99D}" presName="Name0" presStyleCnt="0">
        <dgm:presLayoutVars>
          <dgm:dir/>
          <dgm:resizeHandles val="exact"/>
        </dgm:presLayoutVars>
      </dgm:prSet>
      <dgm:spPr/>
    </dgm:pt>
    <dgm:pt modelId="{608991AC-CD56-4FB8-92BE-D0414FC0117C}" type="pres">
      <dgm:prSet presAssocID="{1DCAAB69-1021-437B-8C79-DC3E6BDFD99D}" presName="cycle" presStyleCnt="0"/>
      <dgm:spPr/>
    </dgm:pt>
    <dgm:pt modelId="{09657029-E2EF-4357-98E2-CAD91A3EF9C2}" type="pres">
      <dgm:prSet presAssocID="{F04C71F1-ECE7-4C0A-B2E2-CAECE3F30E5F}" presName="nodeFirstNode" presStyleLbl="node1" presStyleIdx="0" presStyleCnt="7">
        <dgm:presLayoutVars>
          <dgm:bulletEnabled val="1"/>
        </dgm:presLayoutVars>
      </dgm:prSet>
      <dgm:spPr/>
    </dgm:pt>
    <dgm:pt modelId="{7A5B08E3-D1D8-4B96-B689-5D282A5CC60E}" type="pres">
      <dgm:prSet presAssocID="{0DE6DF5B-4D59-4DCB-9053-6E6BCBB4A9E6}" presName="sibTransFirstNode" presStyleLbl="bgShp" presStyleIdx="0" presStyleCnt="1"/>
      <dgm:spPr/>
    </dgm:pt>
    <dgm:pt modelId="{C8B37896-C3AB-4509-9B23-7C8A50918936}" type="pres">
      <dgm:prSet presAssocID="{074622E6-A5EB-4266-979C-CD1787A22CC0}" presName="nodeFollowingNodes" presStyleLbl="node1" presStyleIdx="1" presStyleCnt="7">
        <dgm:presLayoutVars>
          <dgm:bulletEnabled val="1"/>
        </dgm:presLayoutVars>
      </dgm:prSet>
      <dgm:spPr/>
    </dgm:pt>
    <dgm:pt modelId="{DEA97CAA-6FF5-42D9-A609-3E5D12F65397}" type="pres">
      <dgm:prSet presAssocID="{92BCE448-259B-40CC-B0E3-60410DE348B4}" presName="nodeFollowingNodes" presStyleLbl="node1" presStyleIdx="2" presStyleCnt="7">
        <dgm:presLayoutVars>
          <dgm:bulletEnabled val="1"/>
        </dgm:presLayoutVars>
      </dgm:prSet>
      <dgm:spPr/>
    </dgm:pt>
    <dgm:pt modelId="{1863FFCF-5122-4FC8-B3D5-0B9E8DC4A88F}" type="pres">
      <dgm:prSet presAssocID="{E1692037-6B40-4D33-8C86-11EA16FFCE9E}" presName="nodeFollowingNodes" presStyleLbl="node1" presStyleIdx="3" presStyleCnt="7">
        <dgm:presLayoutVars>
          <dgm:bulletEnabled val="1"/>
        </dgm:presLayoutVars>
      </dgm:prSet>
      <dgm:spPr/>
    </dgm:pt>
    <dgm:pt modelId="{E619E7E1-B39A-418B-AF52-36EAE643B254}" type="pres">
      <dgm:prSet presAssocID="{20C429F3-50F3-4347-8A52-605BD965BFC7}" presName="nodeFollowingNodes" presStyleLbl="node1" presStyleIdx="4" presStyleCnt="7">
        <dgm:presLayoutVars>
          <dgm:bulletEnabled val="1"/>
        </dgm:presLayoutVars>
      </dgm:prSet>
      <dgm:spPr/>
    </dgm:pt>
    <dgm:pt modelId="{90228324-480D-4B0F-8BE0-B1B1BA70822B}" type="pres">
      <dgm:prSet presAssocID="{739A92C8-B4C4-4C39-9380-7426F61237DB}" presName="nodeFollowingNodes" presStyleLbl="node1" presStyleIdx="5" presStyleCnt="7">
        <dgm:presLayoutVars>
          <dgm:bulletEnabled val="1"/>
        </dgm:presLayoutVars>
      </dgm:prSet>
      <dgm:spPr/>
    </dgm:pt>
    <dgm:pt modelId="{5C85DD4A-EA99-4068-AD4B-138A8D0AEA03}" type="pres">
      <dgm:prSet presAssocID="{165B67AA-76C0-46B4-B77D-422D09A99F33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2AA57F04-0CF1-4AF4-9617-431D157AABC2}" srcId="{1DCAAB69-1021-437B-8C79-DC3E6BDFD99D}" destId="{20C429F3-50F3-4347-8A52-605BD965BFC7}" srcOrd="4" destOrd="0" parTransId="{5E4E8766-7961-4E8C-9922-BDD765FFBEC2}" sibTransId="{DD55ACA6-F1F0-4768-A030-C9E0604DE4F2}"/>
    <dgm:cxn modelId="{B4F23727-FA33-4D0B-A87F-1CD21AB2358A}" srcId="{1DCAAB69-1021-437B-8C79-DC3E6BDFD99D}" destId="{F04C71F1-ECE7-4C0A-B2E2-CAECE3F30E5F}" srcOrd="0" destOrd="0" parTransId="{DF7EA87A-8D0D-45DF-A71A-7183977D8349}" sibTransId="{0DE6DF5B-4D59-4DCB-9053-6E6BCBB4A9E6}"/>
    <dgm:cxn modelId="{5776DE2A-EFA6-4EFE-BD57-41DDAA529E83}" type="presOf" srcId="{1DCAAB69-1021-437B-8C79-DC3E6BDFD99D}" destId="{DFD7AF8D-0E96-4B6C-B874-A3015C034F98}" srcOrd="0" destOrd="0" presId="urn:microsoft.com/office/officeart/2005/8/layout/cycle3"/>
    <dgm:cxn modelId="{5DEAFF2D-82BE-435B-B117-1E24E9255147}" type="presOf" srcId="{165B67AA-76C0-46B4-B77D-422D09A99F33}" destId="{5C85DD4A-EA99-4068-AD4B-138A8D0AEA03}" srcOrd="0" destOrd="0" presId="urn:microsoft.com/office/officeart/2005/8/layout/cycle3"/>
    <dgm:cxn modelId="{9A741265-B39D-4C97-A637-2847D82AC4ED}" srcId="{1DCAAB69-1021-437B-8C79-DC3E6BDFD99D}" destId="{074622E6-A5EB-4266-979C-CD1787A22CC0}" srcOrd="1" destOrd="0" parTransId="{87D21BBC-0F13-46A0-9F70-04BE0F01570E}" sibTransId="{3A842B74-44FD-4467-AFB4-CA85E24A0E60}"/>
    <dgm:cxn modelId="{FA823D65-09EF-46B7-801D-A39577538293}" srcId="{1DCAAB69-1021-437B-8C79-DC3E6BDFD99D}" destId="{E1692037-6B40-4D33-8C86-11EA16FFCE9E}" srcOrd="3" destOrd="0" parTransId="{857B7EDA-31EF-41B6-90D3-5C92D087AB09}" sibTransId="{14619CF9-F981-4CCA-8D73-08E422CF2C15}"/>
    <dgm:cxn modelId="{97EE3479-1919-4B64-BB69-81DB73150DC5}" type="presOf" srcId="{074622E6-A5EB-4266-979C-CD1787A22CC0}" destId="{C8B37896-C3AB-4509-9B23-7C8A50918936}" srcOrd="0" destOrd="0" presId="urn:microsoft.com/office/officeart/2005/8/layout/cycle3"/>
    <dgm:cxn modelId="{C24B377B-3536-4C15-BDAF-1A323FC70493}" type="presOf" srcId="{92BCE448-259B-40CC-B0E3-60410DE348B4}" destId="{DEA97CAA-6FF5-42D9-A609-3E5D12F65397}" srcOrd="0" destOrd="0" presId="urn:microsoft.com/office/officeart/2005/8/layout/cycle3"/>
    <dgm:cxn modelId="{FE7B0A88-3BD3-4BED-A017-5265F6E16929}" type="presOf" srcId="{0DE6DF5B-4D59-4DCB-9053-6E6BCBB4A9E6}" destId="{7A5B08E3-D1D8-4B96-B689-5D282A5CC60E}" srcOrd="0" destOrd="0" presId="urn:microsoft.com/office/officeart/2005/8/layout/cycle3"/>
    <dgm:cxn modelId="{FAA64D89-55A6-45DB-BA28-3FA09371E199}" type="presOf" srcId="{20C429F3-50F3-4347-8A52-605BD965BFC7}" destId="{E619E7E1-B39A-418B-AF52-36EAE643B254}" srcOrd="0" destOrd="0" presId="urn:microsoft.com/office/officeart/2005/8/layout/cycle3"/>
    <dgm:cxn modelId="{84421C9A-EB99-4009-B03A-E2FF491B2D8C}" type="presOf" srcId="{F04C71F1-ECE7-4C0A-B2E2-CAECE3F30E5F}" destId="{09657029-E2EF-4357-98E2-CAD91A3EF9C2}" srcOrd="0" destOrd="0" presId="urn:microsoft.com/office/officeart/2005/8/layout/cycle3"/>
    <dgm:cxn modelId="{C1B08E9D-2140-4642-991D-7758097EB97B}" srcId="{1DCAAB69-1021-437B-8C79-DC3E6BDFD99D}" destId="{92BCE448-259B-40CC-B0E3-60410DE348B4}" srcOrd="2" destOrd="0" parTransId="{AAA835C5-1A8B-4C49-9531-B3AC38D56E4F}" sibTransId="{55D20B2D-ACD4-4E2A-AA39-D4C27DDB696D}"/>
    <dgm:cxn modelId="{D8A21EA7-5D47-45C6-9116-12D7244E2F95}" type="presOf" srcId="{E1692037-6B40-4D33-8C86-11EA16FFCE9E}" destId="{1863FFCF-5122-4FC8-B3D5-0B9E8DC4A88F}" srcOrd="0" destOrd="0" presId="urn:microsoft.com/office/officeart/2005/8/layout/cycle3"/>
    <dgm:cxn modelId="{DB814DB7-26D2-4B13-ABB6-1D6947E48B82}" type="presOf" srcId="{739A92C8-B4C4-4C39-9380-7426F61237DB}" destId="{90228324-480D-4B0F-8BE0-B1B1BA70822B}" srcOrd="0" destOrd="0" presId="urn:microsoft.com/office/officeart/2005/8/layout/cycle3"/>
    <dgm:cxn modelId="{E16192E2-0D68-4862-9489-F123B539BE7C}" srcId="{1DCAAB69-1021-437B-8C79-DC3E6BDFD99D}" destId="{739A92C8-B4C4-4C39-9380-7426F61237DB}" srcOrd="5" destOrd="0" parTransId="{5E42DA4D-F4C5-4F4A-9C11-EA8C6A2E8C7F}" sibTransId="{47A4EA51-B9A1-4CE2-AE3D-B4E53A024442}"/>
    <dgm:cxn modelId="{47950CF2-BD4A-4F29-9616-0118AF4C13E5}" srcId="{1DCAAB69-1021-437B-8C79-DC3E6BDFD99D}" destId="{165B67AA-76C0-46B4-B77D-422D09A99F33}" srcOrd="6" destOrd="0" parTransId="{418435B9-FD8A-4B2E-9247-4BF0522FCB9F}" sibTransId="{108F7013-47B6-4E88-BF58-6FA957747B62}"/>
    <dgm:cxn modelId="{3E2C084D-EA91-42E7-8A56-D11632FA3742}" type="presParOf" srcId="{DFD7AF8D-0E96-4B6C-B874-A3015C034F98}" destId="{608991AC-CD56-4FB8-92BE-D0414FC0117C}" srcOrd="0" destOrd="0" presId="urn:microsoft.com/office/officeart/2005/8/layout/cycle3"/>
    <dgm:cxn modelId="{C0F2A48B-C00B-448A-9B68-B351DB47C347}" type="presParOf" srcId="{608991AC-CD56-4FB8-92BE-D0414FC0117C}" destId="{09657029-E2EF-4357-98E2-CAD91A3EF9C2}" srcOrd="0" destOrd="0" presId="urn:microsoft.com/office/officeart/2005/8/layout/cycle3"/>
    <dgm:cxn modelId="{340F5122-8411-4E9D-9D16-FA8AC87D0DC3}" type="presParOf" srcId="{608991AC-CD56-4FB8-92BE-D0414FC0117C}" destId="{7A5B08E3-D1D8-4B96-B689-5D282A5CC60E}" srcOrd="1" destOrd="0" presId="urn:microsoft.com/office/officeart/2005/8/layout/cycle3"/>
    <dgm:cxn modelId="{BC2D2289-944C-49EC-86E1-B67D13F33F16}" type="presParOf" srcId="{608991AC-CD56-4FB8-92BE-D0414FC0117C}" destId="{C8B37896-C3AB-4509-9B23-7C8A50918936}" srcOrd="2" destOrd="0" presId="urn:microsoft.com/office/officeart/2005/8/layout/cycle3"/>
    <dgm:cxn modelId="{FF966FD1-74AC-460E-9604-28423F84788F}" type="presParOf" srcId="{608991AC-CD56-4FB8-92BE-D0414FC0117C}" destId="{DEA97CAA-6FF5-42D9-A609-3E5D12F65397}" srcOrd="3" destOrd="0" presId="urn:microsoft.com/office/officeart/2005/8/layout/cycle3"/>
    <dgm:cxn modelId="{BC97AA87-2FC1-4730-8AEF-5B28167F68E2}" type="presParOf" srcId="{608991AC-CD56-4FB8-92BE-D0414FC0117C}" destId="{1863FFCF-5122-4FC8-B3D5-0B9E8DC4A88F}" srcOrd="4" destOrd="0" presId="urn:microsoft.com/office/officeart/2005/8/layout/cycle3"/>
    <dgm:cxn modelId="{2D1BE163-E304-4B76-8C01-94381893CD9B}" type="presParOf" srcId="{608991AC-CD56-4FB8-92BE-D0414FC0117C}" destId="{E619E7E1-B39A-418B-AF52-36EAE643B254}" srcOrd="5" destOrd="0" presId="urn:microsoft.com/office/officeart/2005/8/layout/cycle3"/>
    <dgm:cxn modelId="{042E99A0-63B1-450E-A23F-993D4C0597B7}" type="presParOf" srcId="{608991AC-CD56-4FB8-92BE-D0414FC0117C}" destId="{90228324-480D-4B0F-8BE0-B1B1BA70822B}" srcOrd="6" destOrd="0" presId="urn:microsoft.com/office/officeart/2005/8/layout/cycle3"/>
    <dgm:cxn modelId="{A911EFAD-A94A-4755-B3A3-889F0266D2C3}" type="presParOf" srcId="{608991AC-CD56-4FB8-92BE-D0414FC0117C}" destId="{5C85DD4A-EA99-4068-AD4B-138A8D0AEA03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B08E3-D1D8-4B96-B689-5D282A5CC60E}">
      <dsp:nvSpPr>
        <dsp:cNvPr id="0" name=""/>
        <dsp:cNvSpPr/>
      </dsp:nvSpPr>
      <dsp:spPr>
        <a:xfrm>
          <a:off x="469836" y="-34390"/>
          <a:ext cx="5056314" cy="5056314"/>
        </a:xfrm>
        <a:prstGeom prst="circularArrow">
          <a:avLst>
            <a:gd name="adj1" fmla="val 5544"/>
            <a:gd name="adj2" fmla="val 330680"/>
            <a:gd name="adj3" fmla="val 14530646"/>
            <a:gd name="adj4" fmla="val 1694173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657029-E2EF-4357-98E2-CAD91A3EF9C2}">
      <dsp:nvSpPr>
        <dsp:cNvPr id="0" name=""/>
        <dsp:cNvSpPr/>
      </dsp:nvSpPr>
      <dsp:spPr>
        <a:xfrm>
          <a:off x="2219218" y="1492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Majors</a:t>
          </a:r>
        </a:p>
      </dsp:txBody>
      <dsp:txXfrm>
        <a:off x="2257235" y="39509"/>
        <a:ext cx="1481517" cy="702741"/>
      </dsp:txXfrm>
    </dsp:sp>
    <dsp:sp modelId="{C8B37896-C3AB-4509-9B23-7C8A50918936}">
      <dsp:nvSpPr>
        <dsp:cNvPr id="0" name=""/>
        <dsp:cNvSpPr/>
      </dsp:nvSpPr>
      <dsp:spPr>
        <a:xfrm>
          <a:off x="3905011" y="813327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Location</a:t>
          </a:r>
        </a:p>
      </dsp:txBody>
      <dsp:txXfrm>
        <a:off x="3943028" y="851344"/>
        <a:ext cx="1481517" cy="702741"/>
      </dsp:txXfrm>
    </dsp:sp>
    <dsp:sp modelId="{DEA97CAA-6FF5-42D9-A609-3E5D12F65397}">
      <dsp:nvSpPr>
        <dsp:cNvPr id="0" name=""/>
        <dsp:cNvSpPr/>
      </dsp:nvSpPr>
      <dsp:spPr>
        <a:xfrm>
          <a:off x="4321368" y="2637505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Cost &amp; Financial Assistance</a:t>
          </a:r>
        </a:p>
      </dsp:txBody>
      <dsp:txXfrm>
        <a:off x="4359385" y="2675522"/>
        <a:ext cx="1481517" cy="702741"/>
      </dsp:txXfrm>
    </dsp:sp>
    <dsp:sp modelId="{1863FFCF-5122-4FC8-B3D5-0B9E8DC4A88F}">
      <dsp:nvSpPr>
        <dsp:cNvPr id="0" name=""/>
        <dsp:cNvSpPr/>
      </dsp:nvSpPr>
      <dsp:spPr>
        <a:xfrm>
          <a:off x="3154763" y="4100382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Size</a:t>
          </a:r>
        </a:p>
      </dsp:txBody>
      <dsp:txXfrm>
        <a:off x="3192780" y="4138399"/>
        <a:ext cx="1481517" cy="702741"/>
      </dsp:txXfrm>
    </dsp:sp>
    <dsp:sp modelId="{E619E7E1-B39A-418B-AF52-36EAE643B254}">
      <dsp:nvSpPr>
        <dsp:cNvPr id="0" name=""/>
        <dsp:cNvSpPr/>
      </dsp:nvSpPr>
      <dsp:spPr>
        <a:xfrm>
          <a:off x="1283673" y="4100382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Admissions Policy</a:t>
          </a:r>
        </a:p>
      </dsp:txBody>
      <dsp:txXfrm>
        <a:off x="1321690" y="4138399"/>
        <a:ext cx="1481517" cy="702741"/>
      </dsp:txXfrm>
    </dsp:sp>
    <dsp:sp modelId="{90228324-480D-4B0F-8BE0-B1B1BA70822B}">
      <dsp:nvSpPr>
        <dsp:cNvPr id="0" name=""/>
        <dsp:cNvSpPr/>
      </dsp:nvSpPr>
      <dsp:spPr>
        <a:xfrm>
          <a:off x="117067" y="2637505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Campus Activities</a:t>
          </a:r>
        </a:p>
      </dsp:txBody>
      <dsp:txXfrm>
        <a:off x="155084" y="2675522"/>
        <a:ext cx="1481517" cy="702741"/>
      </dsp:txXfrm>
    </dsp:sp>
    <dsp:sp modelId="{5C85DD4A-EA99-4068-AD4B-138A8D0AEA03}">
      <dsp:nvSpPr>
        <dsp:cNvPr id="0" name=""/>
        <dsp:cNvSpPr/>
      </dsp:nvSpPr>
      <dsp:spPr>
        <a:xfrm>
          <a:off x="533424" y="813327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Support Services</a:t>
          </a:r>
        </a:p>
      </dsp:txBody>
      <dsp:txXfrm>
        <a:off x="571441" y="851344"/>
        <a:ext cx="1481517" cy="702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3AB01-2004-4139-BE7E-74FF0A2C367C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0F62-B321-4D6A-85D3-99F720425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2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AD57E-ACEF-464F-8CED-287A7D5BAA9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C8CD65-8B95-6F49-866F-118D605EB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62608" y="5951623"/>
            <a:ext cx="1308085" cy="5587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4541801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December 1,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2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6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3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02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3011B8-29CE-4540-9F7B-4E7EC268033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16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6E49C1-5D36-9E45-8FA4-51BCF677C94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158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3D79D4-2FE0-604F-B7F6-3004266CD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755384-0657-2D4F-89DB-43B6F745932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88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755BC2-15F9-8747-B3AA-AF9CE20F2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3CD532-F17B-E740-B51B-02F6182DD38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9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359725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December 1,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2A5369-ADFB-5546-8685-66F3414C4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5181" y="5934877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1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535490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1867606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December 1,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FCE3F3-F762-C142-A833-EEF7E0C9E0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99842" y="252151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91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535490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1867606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December 1,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1BFC3D-FD45-B747-8EE7-777A47B10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3308" y="5947130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5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31873" y="248504"/>
            <a:ext cx="981075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54556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187768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December 1,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57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6021DE-946F-2444-ABF9-77B088E73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D3E9BB7-9653-7845-ABEC-CFC6D55917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99841" y="252150"/>
            <a:ext cx="2168449" cy="66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03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115E2-1332-DE4E-9F47-45778FE19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C418389-F925-E946-B7F1-019A85A895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86022" y="252150"/>
            <a:ext cx="1382268" cy="4226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57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7AC5AD-AAA8-F94B-89F5-5C791EAEA628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67CD86C0-2677-F24C-8C5B-0A47797772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9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258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45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10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0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4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508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B591A6-D74A-9741-9B8B-CA0603BDE1D1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76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3308" y="5951622"/>
            <a:ext cx="1087135" cy="46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54556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187768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December 1, 2023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4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72CE00-E12D-CF4F-8128-74B9CD1C19B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83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169C-8594-5949-8F3C-2C6C0C845B2B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A7F1858-0CE6-E64A-AD06-8767BE361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01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9BD2FD-8ECF-FE49-A267-4BCDFE70597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B8F01B6-8E77-0248-9337-0C6289BA9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0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7EDA7E-9600-A445-BD08-18A82ABED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3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D97C0F9-3EF1-024C-88FF-B7B3D56B3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21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1289"/>
            <a:ext cx="9144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EEDA355-16BA-4045-AB40-B2E42E52C7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0596CC-E67E-4D43-8335-B5EC617C230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62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1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7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6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6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6DD9963-F0D9-1E47-870E-622FC055FF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00E7E4-26A6-9D4E-8217-560389A19CA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45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9EB1D-AE07-7246-984D-F4D46B6F516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209DA2-F46B-D049-9BAF-DA0C4D1FAFC1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67B889DE-9A5C-E146-A2C2-78F27955B6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akron.edu/visi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afsa.gov/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cms107@uakron.edu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uakron.edu/career/students/" TargetMode="Externa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Planning for college 101</a:t>
            </a:r>
          </a:p>
        </p:txBody>
      </p:sp>
      <p:sp>
        <p:nvSpPr>
          <p:cNvPr id="5" name="Rectangle 4"/>
          <p:cNvSpPr/>
          <p:nvPr/>
        </p:nvSpPr>
        <p:spPr>
          <a:xfrm>
            <a:off x="5606473" y="5934075"/>
            <a:ext cx="1642052" cy="318943"/>
          </a:xfrm>
          <a:prstGeom prst="rect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campus site:www.uakron.e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" y="701834"/>
            <a:ext cx="8107273" cy="1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AE0D26F5-7B02-4C5A-98F3-3579F0ECC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5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7886700" cy="1325563"/>
          </a:xfrm>
        </p:spPr>
        <p:txBody>
          <a:bodyPr/>
          <a:lstStyle/>
          <a:p>
            <a:r>
              <a:rPr lang="en-US" dirty="0" err="1"/>
              <a:t>Ap</a:t>
            </a:r>
            <a:r>
              <a:rPr lang="en-US" dirty="0"/>
              <a:t> vs. </a:t>
            </a:r>
            <a:r>
              <a:rPr lang="en-US" dirty="0" err="1"/>
              <a:t>ccp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" y="1456170"/>
            <a:ext cx="41084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A89968"/>
                </a:solidFill>
              </a:rPr>
              <a:t>Advanced Placement (AP)</a:t>
            </a:r>
          </a:p>
          <a:p>
            <a:r>
              <a:rPr lang="en-US" dirty="0"/>
              <a:t>Credit earned by AP exam- not guaranteed</a:t>
            </a:r>
          </a:p>
          <a:p>
            <a:r>
              <a:rPr lang="en-US" dirty="0"/>
              <a:t>Curriculum structure is similar to other high school courses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56170"/>
            <a:ext cx="45148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A89968"/>
                </a:solidFill>
              </a:rPr>
              <a:t>College Credit Plus (CCP)</a:t>
            </a:r>
          </a:p>
          <a:p>
            <a:r>
              <a:rPr lang="en-US" dirty="0"/>
              <a:t>Ability to take courses not offered at HS</a:t>
            </a:r>
          </a:p>
          <a:p>
            <a:r>
              <a:rPr lang="en-US" dirty="0"/>
              <a:t>Credit earned by grade in each course</a:t>
            </a:r>
          </a:p>
          <a:p>
            <a:r>
              <a:rPr lang="en-US" dirty="0"/>
              <a:t>Curriculum is structured as a true college course</a:t>
            </a:r>
          </a:p>
          <a:p>
            <a:r>
              <a:rPr lang="en-US" dirty="0"/>
              <a:t>Save time &amp; money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55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9235"/>
            <a:ext cx="7886700" cy="1325563"/>
          </a:xfrm>
        </p:spPr>
        <p:txBody>
          <a:bodyPr/>
          <a:lstStyle/>
          <a:p>
            <a:r>
              <a:rPr lang="en-US" dirty="0"/>
              <a:t>College admissions 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2895F-6ECB-4527-9AC0-CD67A8A423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801C4A-75B1-4FDC-AC76-62888F16FF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1F260D-39FD-45BD-B9DF-6D741417D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68218"/>
              </p:ext>
            </p:extLst>
          </p:nvPr>
        </p:nvGraphicFramePr>
        <p:xfrm>
          <a:off x="104082" y="681037"/>
          <a:ext cx="8821536" cy="6073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300">
                  <a:extLst>
                    <a:ext uri="{9D8B030D-6E8A-4147-A177-3AD203B41FA5}">
                      <a16:colId xmlns:a16="http://schemas.microsoft.com/office/drawing/2014/main" val="930623324"/>
                    </a:ext>
                  </a:extLst>
                </a:gridCol>
                <a:gridCol w="1238110">
                  <a:extLst>
                    <a:ext uri="{9D8B030D-6E8A-4147-A177-3AD203B41FA5}">
                      <a16:colId xmlns:a16="http://schemas.microsoft.com/office/drawing/2014/main" val="2711053642"/>
                    </a:ext>
                  </a:extLst>
                </a:gridCol>
                <a:gridCol w="3860126">
                  <a:extLst>
                    <a:ext uri="{9D8B030D-6E8A-4147-A177-3AD203B41FA5}">
                      <a16:colId xmlns:a16="http://schemas.microsoft.com/office/drawing/2014/main" val="3161748777"/>
                    </a:ext>
                  </a:extLst>
                </a:gridCol>
              </a:tblGrid>
              <a:tr h="121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18924"/>
                  </a:ext>
                </a:extLst>
              </a:tr>
              <a:tr h="1208797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Reading</a:t>
                      </a:r>
                      <a:r>
                        <a:rPr lang="en-US" sz="1400" dirty="0">
                          <a:effectLst/>
                        </a:rPr>
                        <a:t>: 1, 65-min section; </a:t>
                      </a:r>
                      <a:r>
                        <a:rPr lang="en-US" sz="1400" b="1" dirty="0">
                          <a:effectLst/>
                        </a:rPr>
                        <a:t>Math</a:t>
                      </a:r>
                      <a:r>
                        <a:rPr lang="en-US" sz="1400" dirty="0">
                          <a:effectLst/>
                        </a:rPr>
                        <a:t>: 1, 25-min section (no calculator) &amp; 1, 55-min section (w/ calculator); </a:t>
                      </a:r>
                      <a:r>
                        <a:rPr lang="en-US" sz="1400" b="1" dirty="0">
                          <a:effectLst/>
                        </a:rPr>
                        <a:t>Writing &amp; Language</a:t>
                      </a:r>
                      <a:r>
                        <a:rPr lang="en-US" sz="1400" dirty="0">
                          <a:effectLst/>
                        </a:rPr>
                        <a:t>: 1, 35-min section; </a:t>
                      </a:r>
                      <a:r>
                        <a:rPr lang="en-US" sz="1400" b="1" dirty="0">
                          <a:effectLst/>
                        </a:rPr>
                        <a:t>Essay</a:t>
                      </a:r>
                      <a:r>
                        <a:rPr lang="en-US" sz="1400" dirty="0">
                          <a:effectLst/>
                        </a:rPr>
                        <a:t>: 1, 50-min section (optional)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Test Format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English</a:t>
                      </a:r>
                      <a:r>
                        <a:rPr lang="en-US" sz="1400" dirty="0">
                          <a:effectLst/>
                        </a:rPr>
                        <a:t>: 1, 45-min section; </a:t>
                      </a:r>
                      <a:r>
                        <a:rPr lang="en-US" sz="1400" b="1" dirty="0">
                          <a:effectLst/>
                        </a:rPr>
                        <a:t>Math</a:t>
                      </a:r>
                      <a:r>
                        <a:rPr lang="en-US" sz="1400" dirty="0">
                          <a:effectLst/>
                        </a:rPr>
                        <a:t>: 1, 60-min section; </a:t>
                      </a:r>
                      <a:r>
                        <a:rPr lang="en-US" sz="1400" b="1" dirty="0">
                          <a:effectLst/>
                        </a:rPr>
                        <a:t>Reading</a:t>
                      </a:r>
                      <a:r>
                        <a:rPr lang="en-US" sz="1400" dirty="0">
                          <a:effectLst/>
                        </a:rPr>
                        <a:t>: 1, 35-min section; Science: 1, 35-min section; </a:t>
                      </a:r>
                      <a:r>
                        <a:rPr lang="en-US" sz="1400" b="1" dirty="0">
                          <a:effectLst/>
                        </a:rPr>
                        <a:t>Writing</a:t>
                      </a:r>
                      <a:r>
                        <a:rPr lang="en-US" sz="1400" dirty="0">
                          <a:effectLst/>
                        </a:rPr>
                        <a:t>: 1, 40-min essay (optional)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1589893078"/>
                  </a:ext>
                </a:extLst>
              </a:tr>
              <a:tr h="991833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Questions are evidence and context-based in an effort to focus on real-world situations and multi-step problem-solving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Test Style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Straightforward, questions may be long but are usually less difficult to decipher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2147559920"/>
                  </a:ext>
                </a:extLst>
              </a:tr>
              <a:tr h="120879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Math and Evidence-Based Reading &amp; Writing are each scored on a scale of 200-800. Composite SAT score is the sum of the two section scores and ranges from 400-1600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Scoring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English, Math, Reading, and Science scores range from 1-36. Composite ACT score is the average of your scores on the four sections; ranges from 1-36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2904061542"/>
                  </a:ext>
                </a:extLst>
              </a:tr>
              <a:tr h="883544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Seven times per year: March or April, May, June, August, October, November, December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Offered When?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Seven times per year: February, April, June, July, September, October, December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2619646920"/>
                  </a:ext>
                </a:extLst>
              </a:tr>
              <a:tr h="77487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Typically about four weeks before the test date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Registration Deadline?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Typically about five to six weeks before the test date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581447605"/>
                  </a:ext>
                </a:extLst>
              </a:tr>
              <a:tr h="4363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***NEW Individual Section Retake and Test Optional due to COVID-19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6006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2EF48DB-B41D-42F8-A95F-0236F500FEE5}"/>
              </a:ext>
            </a:extLst>
          </p:cNvPr>
          <p:cNvSpPr txBox="1"/>
          <p:nvPr/>
        </p:nvSpPr>
        <p:spPr>
          <a:xfrm>
            <a:off x="218382" y="6470172"/>
            <a:ext cx="678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StudyPoint.com</a:t>
            </a:r>
          </a:p>
        </p:txBody>
      </p:sp>
    </p:spTree>
    <p:extLst>
      <p:ext uri="{BB962C8B-B14F-4D97-AF65-F5344CB8AC3E}">
        <p14:creationId xmlns:p14="http://schemas.microsoft.com/office/powerpoint/2010/main" val="253461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-169051"/>
            <a:ext cx="7886700" cy="1325563"/>
          </a:xfrm>
        </p:spPr>
        <p:txBody>
          <a:bodyPr/>
          <a:lstStyle/>
          <a:p>
            <a:r>
              <a:rPr lang="en-US" dirty="0"/>
              <a:t>Schedule a campus visit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" y="855663"/>
            <a:ext cx="9057587" cy="5403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View Admissions webpage to schedule a visit</a:t>
            </a:r>
          </a:p>
          <a:p>
            <a:pPr>
              <a:lnSpc>
                <a:spcPct val="150000"/>
              </a:lnSpc>
            </a:pPr>
            <a:r>
              <a:rPr lang="en-US" dirty="0"/>
              <a:t>If possible, visit when school is in session (fall/spring)</a:t>
            </a:r>
          </a:p>
          <a:p>
            <a:pPr>
              <a:lnSpc>
                <a:spcPct val="150000"/>
              </a:lnSpc>
            </a:pPr>
            <a:r>
              <a:rPr lang="en-US" dirty="0"/>
              <a:t>There are many types of campus visit opportunities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www.uakron.edu/visit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In Person Information Session &amp; Campus Tour (general information) 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Virtual Sessions</a:t>
            </a:r>
          </a:p>
          <a:p>
            <a:pPr lvl="3">
              <a:lnSpc>
                <a:spcPct val="100000"/>
              </a:lnSpc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Academic, Tour, Info Sessions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10E74-A893-4EFA-885F-C846CF87E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3" y="5051383"/>
            <a:ext cx="8361575" cy="23230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Virtual visits- </a:t>
            </a:r>
            <a:r>
              <a:rPr lang="en-US" dirty="0">
                <a:latin typeface="Georgia" panose="02040502050405020303" pitchFamily="18" charset="0"/>
              </a:rPr>
              <a:t>Great first look, but still visit campus when allowed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1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F7D64-6F36-6FEB-10F2-FEE0097E40B7}"/>
              </a:ext>
            </a:extLst>
          </p:cNvPr>
          <p:cNvSpPr txBox="1"/>
          <p:nvPr/>
        </p:nvSpPr>
        <p:spPr>
          <a:xfrm>
            <a:off x="0" y="6062472"/>
            <a:ext cx="6382512" cy="512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79815" y="-112776"/>
            <a:ext cx="77724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Applying  for  Admission: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20189" y="810768"/>
            <a:ext cx="8001000" cy="6047232"/>
          </a:xfrm>
        </p:spPr>
        <p:txBody>
          <a:bodyPr rtlCol="0">
            <a:normAutofit fontScale="92500" lnSpcReduction="10000"/>
          </a:bodyPr>
          <a:lstStyle/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400" u="sng" dirty="0"/>
              <a:t>Narrow the choices: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Where did you feel was your best fit?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Review college admission test requirements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Know application fees and deadlines</a:t>
            </a:r>
          </a:p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400" dirty="0"/>
          </a:p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400" u="sng" dirty="0"/>
              <a:t>Application for admission: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/>
              <a:t>Most schools have an online application/common application</a:t>
            </a:r>
          </a:p>
          <a:p>
            <a:pPr marL="811530" lvl="1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High school transcript</a:t>
            </a:r>
          </a:p>
          <a:p>
            <a:pPr marL="811530" lvl="1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Test results (ACT or SAT)</a:t>
            </a:r>
          </a:p>
          <a:p>
            <a:pPr marL="811530" lvl="1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Essays/Recommendations</a:t>
            </a:r>
          </a:p>
          <a:p>
            <a:pPr marL="811530" lvl="1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Application Fee or Fee Waiver </a:t>
            </a:r>
          </a:p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400" u="sng" dirty="0"/>
          </a:p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400" u="sng" dirty="0"/>
              <a:t>Test Optional: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/>
              <a:t>May not be requited to provide ACT/SAT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/>
              <a:t>Are scores required for direct admission?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/>
              <a:t>Placement tests</a:t>
            </a:r>
          </a:p>
          <a:p>
            <a:pPr marL="468630" lvl="1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144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5085"/>
            <a:ext cx="7886700" cy="1325563"/>
          </a:xfrm>
        </p:spPr>
        <p:txBody>
          <a:bodyPr/>
          <a:lstStyle/>
          <a:p>
            <a:r>
              <a:rPr lang="en-US" dirty="0"/>
              <a:t>Finance your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8570"/>
            <a:ext cx="7886700" cy="5764059"/>
          </a:xfrm>
        </p:spPr>
        <p:txBody>
          <a:bodyPr/>
          <a:lstStyle/>
          <a:p>
            <a:r>
              <a:rPr lang="en-US" dirty="0"/>
              <a:t>Sources of Financial Aid – 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Federal and State Government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FAFSA (</a:t>
            </a:r>
            <a:r>
              <a:rPr lang="en-US" sz="2400" dirty="0">
                <a:latin typeface="Georgia" panose="02040502050405020303" pitchFamily="18" charset="0"/>
                <a:hlinkClick r:id="rId2"/>
              </a:rPr>
              <a:t>www.fafsa.gov</a:t>
            </a:r>
            <a:r>
              <a:rPr lang="en-US" sz="2400" dirty="0">
                <a:latin typeface="Georgia" panose="02040502050405020303" pitchFamily="18" charset="0"/>
              </a:rPr>
              <a:t>)</a:t>
            </a:r>
          </a:p>
          <a:p>
            <a:pPr lvl="3"/>
            <a:r>
              <a:rPr lang="en-US" sz="2400" dirty="0">
                <a:latin typeface="Georgia" panose="02040502050405020303" pitchFamily="18" charset="0"/>
              </a:rPr>
              <a:t>Grants</a:t>
            </a:r>
          </a:p>
          <a:p>
            <a:pPr lvl="3"/>
            <a:r>
              <a:rPr lang="en-US" sz="2400" dirty="0">
                <a:latin typeface="Georgia" panose="02040502050405020303" pitchFamily="18" charset="0"/>
              </a:rPr>
              <a:t>Student Loans</a:t>
            </a:r>
          </a:p>
          <a:p>
            <a:pPr lvl="3"/>
            <a:r>
              <a:rPr lang="en-US" sz="2400" dirty="0">
                <a:latin typeface="Georgia" panose="02040502050405020303" pitchFamily="18" charset="0"/>
              </a:rPr>
              <a:t>Work-Study</a:t>
            </a:r>
          </a:p>
          <a:p>
            <a:pPr lvl="1"/>
            <a:endParaRPr lang="en-US" sz="1200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College and University Scholarships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Need Based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Academic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Honors Program/College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Fine Arts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Marching Band</a:t>
            </a:r>
          </a:p>
          <a:p>
            <a:pPr marL="914400" lvl="2" indent="0">
              <a:buNone/>
            </a:pPr>
            <a:endParaRPr lang="en-US" sz="1200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Transfer Scholarships</a:t>
            </a:r>
          </a:p>
        </p:txBody>
      </p:sp>
      <p:pic>
        <p:nvPicPr>
          <p:cNvPr id="4" name="Picture 2" descr="Image result for college f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75" y="911843"/>
            <a:ext cx="2910379" cy="191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6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Additional scholarship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91" y="1825625"/>
            <a:ext cx="8922327" cy="4351338"/>
          </a:xfrm>
        </p:spPr>
        <p:txBody>
          <a:bodyPr/>
          <a:lstStyle/>
          <a:p>
            <a:r>
              <a:rPr lang="en-US" dirty="0"/>
              <a:t>Colleges and Universities will only provide a certain amount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Georgia" panose="02040502050405020303" pitchFamily="18" charset="0"/>
              </a:rPr>
              <a:t>Employers or parents’ employers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Georgia" panose="02040502050405020303" pitchFamily="18" charset="0"/>
              </a:rPr>
              <a:t>Community/school/church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Georgia" panose="02040502050405020303" pitchFamily="18" charset="0"/>
              </a:rPr>
              <a:t>CollegeScholarships.org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Georgia" panose="02040502050405020303" pitchFamily="18" charset="0"/>
              </a:rPr>
              <a:t>FastWeb.com</a:t>
            </a:r>
          </a:p>
        </p:txBody>
      </p:sp>
    </p:spTree>
    <p:extLst>
      <p:ext uri="{BB962C8B-B14F-4D97-AF65-F5344CB8AC3E}">
        <p14:creationId xmlns:p14="http://schemas.microsoft.com/office/powerpoint/2010/main" val="137475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E43DEE-1F18-FB7F-D9AE-76177DEA4FD5}"/>
              </a:ext>
            </a:extLst>
          </p:cNvPr>
          <p:cNvSpPr txBox="1"/>
          <p:nvPr/>
        </p:nvSpPr>
        <p:spPr>
          <a:xfrm>
            <a:off x="7607808" y="5687568"/>
            <a:ext cx="1417320" cy="1036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8133DC-2BF8-4E93-AD31-949DE474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2B672F-DFBE-4E14-8450-9F0E79D61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80848-9E51-9BF9-B2D4-BC2D3BDD7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3826"/>
            <a:ext cx="7998645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8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Aid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Employers or parents’ employers</a:t>
            </a:r>
          </a:p>
          <a:p>
            <a:r>
              <a:rPr lang="en-US" dirty="0"/>
              <a:t>Community/school/church</a:t>
            </a:r>
          </a:p>
          <a:p>
            <a:r>
              <a:rPr lang="en-US" dirty="0"/>
              <a:t>CollegeScholarships.org</a:t>
            </a:r>
          </a:p>
          <a:p>
            <a:r>
              <a:rPr lang="en-US" dirty="0"/>
              <a:t>FastWeb.com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AA8A18-A651-40FF-A086-B719D3FDE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31495"/>
              </p:ext>
            </p:extLst>
          </p:nvPr>
        </p:nvGraphicFramePr>
        <p:xfrm>
          <a:off x="304800" y="1588654"/>
          <a:ext cx="8610600" cy="5162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2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7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Academic Year </a:t>
                      </a:r>
                    </a:p>
                    <a:p>
                      <a:pPr algn="ctr"/>
                      <a:r>
                        <a:rPr lang="en-US" dirty="0"/>
                        <a:t>$12,500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Fall Semester</a:t>
                      </a:r>
                    </a:p>
                    <a:p>
                      <a:pPr algn="ctr"/>
                      <a:r>
                        <a:rPr lang="en-US" dirty="0"/>
                        <a:t>$6,250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Spring Semester</a:t>
                      </a:r>
                    </a:p>
                    <a:p>
                      <a:pPr algn="ctr"/>
                      <a:r>
                        <a:rPr lang="en-US" dirty="0"/>
                        <a:t>$6,250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US" dirty="0"/>
                        <a:t>Merit Scholarship: $1,500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$750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$750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r>
                        <a:rPr lang="en-US" dirty="0"/>
                        <a:t>Pell Grant:</a:t>
                      </a:r>
                      <a:r>
                        <a:rPr lang="en-US" baseline="0" dirty="0"/>
                        <a:t> $2,000</a:t>
                      </a:r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r>
                        <a:rPr lang="en-US" dirty="0"/>
                        <a:t>SEOG: $500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496">
                <a:tc>
                  <a:txBody>
                    <a:bodyPr/>
                    <a:lstStyle/>
                    <a:p>
                      <a:r>
                        <a:rPr lang="en-US" dirty="0"/>
                        <a:t>Sub Loan: $3,000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447">
                <a:tc>
                  <a:txBody>
                    <a:bodyPr/>
                    <a:lstStyle/>
                    <a:p>
                      <a:r>
                        <a:rPr lang="en-US" dirty="0"/>
                        <a:t>Unsub Loan: $2,000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r>
                        <a:rPr lang="en-US" dirty="0"/>
                        <a:t>Total Aid: $9,000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73569139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r>
                        <a:rPr lang="en-US" dirty="0"/>
                        <a:t>Out of Pocket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Due: $3,500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$1,750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$1,750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26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1467"/>
            <a:ext cx="9143999" cy="1325563"/>
          </a:xfrm>
        </p:spPr>
        <p:txBody>
          <a:bodyPr/>
          <a:lstStyle/>
          <a:p>
            <a:pPr algn="ctr"/>
            <a:r>
              <a:rPr lang="en-US" dirty="0"/>
              <a:t>Cost of Tuition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964" y="907939"/>
            <a:ext cx="4855675" cy="5643690"/>
          </a:xfrm>
          <a:solidFill>
            <a:srgbClr val="041E4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sz="2400" b="1" dirty="0">
                <a:solidFill>
                  <a:srgbClr val="A89968"/>
                </a:solidFill>
              </a:rPr>
              <a:t>Community College</a:t>
            </a:r>
          </a:p>
          <a:p>
            <a:pPr lvl="1"/>
            <a:r>
              <a:rPr lang="en-US" b="1" dirty="0" err="1">
                <a:latin typeface="Georgia" panose="02040502050405020303" pitchFamily="18" charset="0"/>
              </a:rPr>
              <a:t>Approx</a:t>
            </a:r>
            <a:r>
              <a:rPr lang="en-US" b="1" dirty="0">
                <a:latin typeface="Georgia" panose="02040502050405020303" pitchFamily="18" charset="0"/>
              </a:rPr>
              <a:t> $6,000 per year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A89968"/>
                </a:solidFill>
              </a:rPr>
              <a:t>Public University (in-state)</a:t>
            </a:r>
          </a:p>
          <a:p>
            <a:pPr lvl="1"/>
            <a:r>
              <a:rPr lang="en-US" b="1" dirty="0">
                <a:latin typeface="Georgia" panose="02040502050405020303" pitchFamily="18" charset="0"/>
              </a:rPr>
              <a:t>Approx $12,500 per year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A89968"/>
                </a:solidFill>
              </a:rPr>
              <a:t>Private University </a:t>
            </a:r>
          </a:p>
          <a:p>
            <a:pPr lvl="1"/>
            <a:r>
              <a:rPr lang="en-US" b="1" dirty="0" err="1">
                <a:latin typeface="Georgia" panose="02040502050405020303" pitchFamily="18" charset="0"/>
              </a:rPr>
              <a:t>Approx</a:t>
            </a:r>
            <a:r>
              <a:rPr lang="en-US" b="1" dirty="0">
                <a:latin typeface="Georgia" panose="02040502050405020303" pitchFamily="18" charset="0"/>
              </a:rPr>
              <a:t> $35,000 per year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A89968"/>
                </a:solidFill>
              </a:rPr>
              <a:t>Out of State Public</a:t>
            </a:r>
          </a:p>
          <a:p>
            <a:pPr lvl="1"/>
            <a:r>
              <a:rPr lang="en-US" b="1" dirty="0" err="1">
                <a:latin typeface="Georgia" panose="02040502050405020303" pitchFamily="18" charset="0"/>
              </a:rPr>
              <a:t>Approx</a:t>
            </a:r>
            <a:r>
              <a:rPr lang="en-US" b="1" dirty="0">
                <a:latin typeface="Georgia" panose="02040502050405020303" pitchFamily="18" charset="0"/>
              </a:rPr>
              <a:t> $38,000</a:t>
            </a:r>
          </a:p>
          <a:p>
            <a:pPr lvl="2"/>
            <a:r>
              <a:rPr lang="en-US" sz="2400" b="1" dirty="0">
                <a:latin typeface="Georgia" panose="02040502050405020303" pitchFamily="18" charset="0"/>
              </a:rPr>
              <a:t>In State rate is $22,000 for the same school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7018A0-9777-49E9-BEC0-324109DDE2C3}"/>
              </a:ext>
            </a:extLst>
          </p:cNvPr>
          <p:cNvSpPr txBox="1">
            <a:spLocks/>
          </p:cNvSpPr>
          <p:nvPr/>
        </p:nvSpPr>
        <p:spPr>
          <a:xfrm>
            <a:off x="5033639" y="2233502"/>
            <a:ext cx="3800269" cy="3924067"/>
          </a:xfrm>
          <a:prstGeom prst="rect">
            <a:avLst/>
          </a:prstGeom>
          <a:solidFill>
            <a:srgbClr val="A89968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41E42"/>
                </a:solidFill>
              </a:rPr>
              <a:t>Other Costs: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Housing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Meal Plan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Books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Supplies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Entertainment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Travel/Car</a:t>
            </a:r>
          </a:p>
        </p:txBody>
      </p:sp>
    </p:spTree>
    <p:extLst>
      <p:ext uri="{BB962C8B-B14F-4D97-AF65-F5344CB8AC3E}">
        <p14:creationId xmlns:p14="http://schemas.microsoft.com/office/powerpoint/2010/main" val="289737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121" y="1174892"/>
            <a:ext cx="6260190" cy="3452040"/>
          </a:xfrm>
        </p:spPr>
        <p:txBody>
          <a:bodyPr/>
          <a:lstStyle/>
          <a:p>
            <a:r>
              <a:rPr lang="en-US" dirty="0"/>
              <a:t>Chris Stimler</a:t>
            </a:r>
          </a:p>
          <a:p>
            <a:r>
              <a:rPr lang="en-US" dirty="0"/>
              <a:t>Associate Director of Admissions</a:t>
            </a:r>
          </a:p>
          <a:p>
            <a:r>
              <a:rPr lang="en-US" dirty="0"/>
              <a:t>The University of Akron</a:t>
            </a:r>
          </a:p>
          <a:p>
            <a:r>
              <a:rPr lang="en-US" dirty="0"/>
              <a:t>330.972.8433</a:t>
            </a:r>
          </a:p>
          <a:p>
            <a:r>
              <a:rPr lang="en-US" dirty="0">
                <a:hlinkClick r:id="rId2"/>
              </a:rPr>
              <a:t>cms107@uakron.edu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14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298" y="1395495"/>
            <a:ext cx="4964456" cy="1609210"/>
          </a:xfrm>
        </p:spPr>
        <p:txBody>
          <a:bodyPr/>
          <a:lstStyle/>
          <a:p>
            <a:r>
              <a:rPr lang="en-US" dirty="0"/>
              <a:t>Discussion topics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745" y="2085461"/>
            <a:ext cx="8311957" cy="35432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Consider college characteristics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Academic preparation and standardized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Schedule a campus visit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Apply for admission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Finance your education</a:t>
            </a:r>
          </a:p>
        </p:txBody>
      </p:sp>
    </p:spTree>
    <p:extLst>
      <p:ext uri="{BB962C8B-B14F-4D97-AF65-F5344CB8AC3E}">
        <p14:creationId xmlns:p14="http://schemas.microsoft.com/office/powerpoint/2010/main" val="2558178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365126"/>
            <a:ext cx="8839200" cy="1325563"/>
          </a:xfrm>
        </p:spPr>
        <p:txBody>
          <a:bodyPr/>
          <a:lstStyle/>
          <a:p>
            <a:pPr algn="ctr"/>
            <a:r>
              <a:rPr lang="en-US" dirty="0"/>
              <a:t>Options after high school</a:t>
            </a:r>
            <a:br>
              <a:rPr lang="en-US" dirty="0"/>
            </a:br>
            <a:r>
              <a:rPr lang="en-US" sz="3200" dirty="0"/>
              <a:t>Employed, Enrolled, Enlisted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1825625"/>
            <a:ext cx="7886700" cy="4351338"/>
          </a:xfrm>
        </p:spPr>
        <p:txBody>
          <a:bodyPr/>
          <a:lstStyle/>
          <a:p>
            <a:r>
              <a:rPr lang="en-US" dirty="0"/>
              <a:t>Trade schools</a:t>
            </a:r>
          </a:p>
          <a:p>
            <a:r>
              <a:rPr lang="en-US" dirty="0"/>
              <a:t>Apprentice programs</a:t>
            </a:r>
          </a:p>
          <a:p>
            <a:r>
              <a:rPr lang="en-US" dirty="0"/>
              <a:t>Military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Todaysmilitary.com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ROTC</a:t>
            </a:r>
          </a:p>
          <a:p>
            <a:r>
              <a:rPr lang="en-US" dirty="0"/>
              <a:t>Community college</a:t>
            </a:r>
          </a:p>
          <a:p>
            <a:r>
              <a:rPr lang="en-US" dirty="0"/>
              <a:t>Public college or university</a:t>
            </a:r>
          </a:p>
          <a:p>
            <a:r>
              <a:rPr lang="en-US" dirty="0"/>
              <a:t>Private college or university</a:t>
            </a:r>
          </a:p>
        </p:txBody>
      </p:sp>
    </p:spTree>
    <p:extLst>
      <p:ext uri="{BB962C8B-B14F-4D97-AF65-F5344CB8AC3E}">
        <p14:creationId xmlns:p14="http://schemas.microsoft.com/office/powerpoint/2010/main" val="4007212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Choosing a Major: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12" y="959859"/>
            <a:ext cx="9346623" cy="4351338"/>
          </a:xfrm>
        </p:spPr>
        <p:txBody>
          <a:bodyPr/>
          <a:lstStyle/>
          <a:p>
            <a:r>
              <a:rPr lang="en-US" sz="2400" dirty="0"/>
              <a:t>What are you interested in? Do you want to work with people?</a:t>
            </a:r>
            <a:r>
              <a:rPr lang="en-US" dirty="0"/>
              <a:t>	</a:t>
            </a:r>
          </a:p>
          <a:p>
            <a:endParaRPr lang="en-US" sz="2400" dirty="0"/>
          </a:p>
          <a:p>
            <a:r>
              <a:rPr lang="en-US" sz="2400" dirty="0"/>
              <a:t>Undecided? Go to </a:t>
            </a:r>
            <a:r>
              <a:rPr lang="en-US" sz="2400" dirty="0">
                <a:hlinkClick r:id="rId2"/>
              </a:rPr>
              <a:t>www.uakron.edu/career/students/</a:t>
            </a:r>
            <a:endParaRPr lang="en-US" sz="2400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198DD-01F9-4B81-B980-7B5DD568F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 t="2451" r="1666" b="7457"/>
          <a:stretch/>
        </p:blipFill>
        <p:spPr>
          <a:xfrm>
            <a:off x="147505" y="2720758"/>
            <a:ext cx="8839200" cy="2743200"/>
          </a:xfrm>
          <a:prstGeom prst="rect">
            <a:avLst/>
          </a:prstGeom>
        </p:spPr>
      </p:pic>
      <p:pic>
        <p:nvPicPr>
          <p:cNvPr id="5" name="Picture 2" descr="Image result for undecided">
            <a:extLst>
              <a:ext uri="{FF2B5EF4-FFF2-40B4-BE49-F238E27FC236}">
                <a16:creationId xmlns:a16="http://schemas.microsoft.com/office/drawing/2014/main" id="{C774589F-29AC-4E81-BD81-42E8083CE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99639" l="938" r="100000">
                        <a14:foregroundMark x1="26768" y1="35018" x2="26768" y2="35018"/>
                        <a14:foregroundMark x1="30808" y1="32491" x2="30447" y2="32491"/>
                        <a14:foregroundMark x1="25541" y1="32491" x2="32612" y2="31264"/>
                        <a14:foregroundMark x1="25541" y1="30686" x2="30736" y2="30542"/>
                        <a14:foregroundMark x1="32179" y1="30181" x2="26768" y2="29964"/>
                        <a14:foregroundMark x1="8081" y1="54585" x2="21429" y2="52058"/>
                        <a14:foregroundMark x1="11544" y1="50108" x2="11544" y2="50108"/>
                        <a14:foregroundMark x1="34127" y1="31119" x2="33045" y2="30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66"/>
          <a:stretch/>
        </p:blipFill>
        <p:spPr bwMode="auto">
          <a:xfrm>
            <a:off x="5448602" y="3733800"/>
            <a:ext cx="358398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11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Consider college characteristics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3102175"/>
              </p:ext>
            </p:extLst>
          </p:nvPr>
        </p:nvGraphicFramePr>
        <p:xfrm>
          <a:off x="0" y="1302134"/>
          <a:ext cx="5995988" cy="488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776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45" y="-72232"/>
            <a:ext cx="7886700" cy="1325563"/>
          </a:xfrm>
        </p:spPr>
        <p:txBody>
          <a:bodyPr/>
          <a:lstStyle/>
          <a:p>
            <a:r>
              <a:rPr lang="en-US" dirty="0"/>
              <a:t>Community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20" y="1253330"/>
            <a:ext cx="3951633" cy="5081481"/>
          </a:xfrm>
        </p:spPr>
        <p:txBody>
          <a:bodyPr/>
          <a:lstStyle/>
          <a:p>
            <a:r>
              <a:rPr lang="en-US" dirty="0"/>
              <a:t>Technical degrees</a:t>
            </a:r>
          </a:p>
          <a:p>
            <a:r>
              <a:rPr lang="en-US" dirty="0"/>
              <a:t>Transfer coursework</a:t>
            </a:r>
          </a:p>
          <a:p>
            <a:r>
              <a:rPr lang="en-US" dirty="0"/>
              <a:t>Partnership programs</a:t>
            </a:r>
          </a:p>
          <a:p>
            <a:r>
              <a:rPr lang="en-US" dirty="0"/>
              <a:t>Proximity to home</a:t>
            </a:r>
          </a:p>
          <a:p>
            <a:r>
              <a:rPr lang="en-US" dirty="0"/>
              <a:t>Affordable tuition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*Transfer scholarships are often lower than new freshman</a:t>
            </a:r>
          </a:p>
        </p:txBody>
      </p:sp>
      <p:pic>
        <p:nvPicPr>
          <p:cNvPr id="4" name="Picture 2" descr="Image result for cuyahoga community colle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/>
          <a:stretch/>
        </p:blipFill>
        <p:spPr bwMode="auto">
          <a:xfrm>
            <a:off x="51972" y="1508955"/>
            <a:ext cx="499637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in Campus | Stark State College - North Canton, Ohio">
            <a:extLst>
              <a:ext uri="{FF2B5EF4-FFF2-40B4-BE49-F238E27FC236}">
                <a16:creationId xmlns:a16="http://schemas.microsoft.com/office/drawing/2014/main" id="{3EE9635C-EE5A-4CED-B058-2C46BB57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" y="3090142"/>
            <a:ext cx="4996375" cy="29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1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204107"/>
            <a:ext cx="7886700" cy="1325563"/>
          </a:xfrm>
        </p:spPr>
        <p:txBody>
          <a:bodyPr/>
          <a:lstStyle/>
          <a:p>
            <a:r>
              <a:rPr lang="en-US" dirty="0"/>
              <a:t>Public college or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675" y="1553963"/>
            <a:ext cx="4124325" cy="4351338"/>
          </a:xfrm>
        </p:spPr>
        <p:txBody>
          <a:bodyPr/>
          <a:lstStyle/>
          <a:p>
            <a:r>
              <a:rPr lang="en-US" dirty="0"/>
              <a:t>Affordable tuition</a:t>
            </a:r>
          </a:p>
          <a:p>
            <a:r>
              <a:rPr lang="en-US" dirty="0"/>
              <a:t>Wide range of academic programs</a:t>
            </a:r>
          </a:p>
          <a:p>
            <a:r>
              <a:rPr lang="en-US" dirty="0"/>
              <a:t>More student life opportunities</a:t>
            </a:r>
          </a:p>
          <a:p>
            <a:r>
              <a:rPr lang="en-US" dirty="0"/>
              <a:t>Large/diverse student population</a:t>
            </a:r>
          </a:p>
          <a:p>
            <a:r>
              <a:rPr lang="en-US" dirty="0"/>
              <a:t>Major sports programs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63463"/>
            <a:ext cx="3898900" cy="259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university of ak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3936977"/>
            <a:ext cx="4124325" cy="27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8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college or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10" y="1789656"/>
            <a:ext cx="3952875" cy="4351338"/>
          </a:xfrm>
        </p:spPr>
        <p:txBody>
          <a:bodyPr/>
          <a:lstStyle/>
          <a:p>
            <a:r>
              <a:rPr lang="en-US" dirty="0"/>
              <a:t>Low faculty/student ratio</a:t>
            </a:r>
          </a:p>
          <a:p>
            <a:r>
              <a:rPr lang="en-US" dirty="0"/>
              <a:t>Small class size</a:t>
            </a:r>
          </a:p>
          <a:p>
            <a:r>
              <a:rPr lang="en-US" dirty="0"/>
              <a:t>Personal attention</a:t>
            </a:r>
          </a:p>
          <a:p>
            <a:r>
              <a:rPr lang="en-US" dirty="0"/>
              <a:t>Strong financial aid and scholarship opportunities</a:t>
            </a:r>
          </a:p>
          <a:p>
            <a:r>
              <a:rPr lang="en-US" dirty="0"/>
              <a:t>May have a religious affiliation</a:t>
            </a:r>
          </a:p>
        </p:txBody>
      </p:sp>
      <p:pic>
        <p:nvPicPr>
          <p:cNvPr id="4" name="Picture 2" descr="Image result for baldwin wall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7"/>
          <a:stretch/>
        </p:blipFill>
        <p:spPr bwMode="auto">
          <a:xfrm>
            <a:off x="3970159" y="1498862"/>
            <a:ext cx="5025431" cy="21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edia.yellowbot.com/r/1024x768/photos/h4rX-4r5sU1_o--/john-carroll-university-university-heights-o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99"/>
          <a:stretch/>
        </p:blipFill>
        <p:spPr bwMode="auto">
          <a:xfrm>
            <a:off x="4342810" y="3656687"/>
            <a:ext cx="4801190" cy="18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6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3"/>
            <a:ext cx="9143999" cy="1325563"/>
          </a:xfrm>
        </p:spPr>
        <p:txBody>
          <a:bodyPr/>
          <a:lstStyle/>
          <a:p>
            <a:pPr algn="ctr"/>
            <a:r>
              <a:rPr lang="en-US" sz="3600" dirty="0"/>
              <a:t>Admissions policies- Is  Getting  into  College  Hard?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6473" y="1220117"/>
            <a:ext cx="9144002" cy="1410640"/>
          </a:xfrm>
        </p:spPr>
        <p:txBody>
          <a:bodyPr/>
          <a:lstStyle/>
          <a:p>
            <a:r>
              <a:rPr lang="en-US" dirty="0"/>
              <a:t>Open Admissions –</a:t>
            </a:r>
          </a:p>
          <a:p>
            <a:pPr lvl="1"/>
            <a:r>
              <a:rPr lang="en-US" sz="2200" dirty="0"/>
              <a:t>Almost all students are accepted</a:t>
            </a:r>
          </a:p>
          <a:p>
            <a:pPr lvl="1"/>
            <a:r>
              <a:rPr lang="en-US" sz="2200" dirty="0"/>
              <a:t>EX: Community College, ‘Branch Campus’- Wayne College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46474" y="2519226"/>
            <a:ext cx="9051059" cy="1493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Selective Admissions –</a:t>
            </a:r>
          </a:p>
          <a:p>
            <a:pPr lvl="1"/>
            <a:r>
              <a:rPr lang="en-US" sz="2200" dirty="0"/>
              <a:t>Certain GPA and ACT/SAT scores required</a:t>
            </a:r>
          </a:p>
          <a:p>
            <a:pPr lvl="1"/>
            <a:r>
              <a:rPr lang="en-US" sz="2200" dirty="0"/>
              <a:t>EX: The University of Akron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46473" y="5507133"/>
            <a:ext cx="9051059" cy="2015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Competitive Majors and Pre-Admission–</a:t>
            </a:r>
          </a:p>
          <a:p>
            <a:pPr lvl="1"/>
            <a:r>
              <a:rPr lang="en-US" sz="2200" dirty="0"/>
              <a:t>Nursing, Social Work, Education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FB95CC-277B-4AFA-81A5-23428EB3DAD7}"/>
              </a:ext>
            </a:extLst>
          </p:cNvPr>
          <p:cNvSpPr txBox="1">
            <a:spLocks/>
          </p:cNvSpPr>
          <p:nvPr/>
        </p:nvSpPr>
        <p:spPr>
          <a:xfrm>
            <a:off x="-46473" y="3933735"/>
            <a:ext cx="9190472" cy="1715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Competitive Admissions –</a:t>
            </a:r>
          </a:p>
          <a:p>
            <a:pPr lvl="1"/>
            <a:r>
              <a:rPr lang="en-US" sz="2200" dirty="0"/>
              <a:t>High school course selection, GPA, and extracurricular involvement are highly evaluated</a:t>
            </a:r>
          </a:p>
          <a:p>
            <a:pPr lvl="1"/>
            <a:r>
              <a:rPr lang="en-US" sz="2200" dirty="0"/>
              <a:t>EX</a:t>
            </a:r>
            <a:r>
              <a:rPr lang="en-US" sz="2200"/>
              <a:t>: Larger ‘Name Brand</a:t>
            </a:r>
            <a:r>
              <a:rPr lang="en-US" sz="2200" dirty="0"/>
              <a:t>’ institutions</a:t>
            </a:r>
          </a:p>
        </p:txBody>
      </p:sp>
    </p:spTree>
    <p:extLst>
      <p:ext uri="{BB962C8B-B14F-4D97-AF65-F5344CB8AC3E}">
        <p14:creationId xmlns:p14="http://schemas.microsoft.com/office/powerpoint/2010/main" val="34486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theme/theme1.xml><?xml version="1.0" encoding="utf-8"?>
<a:theme xmlns:a="http://schemas.openxmlformats.org/drawingml/2006/main" name="Ro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o 150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11377</TotalTime>
  <Words>956</Words>
  <Application>Microsoft Office PowerPoint</Application>
  <PresentationFormat>On-screen Show (4:3)</PresentationFormat>
  <Paragraphs>196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Georgia</vt:lpstr>
      <vt:lpstr>Gill Sans MT</vt:lpstr>
      <vt:lpstr>Impact</vt:lpstr>
      <vt:lpstr>Roo</vt:lpstr>
      <vt:lpstr>Roo 150</vt:lpstr>
      <vt:lpstr>Planning for college 101</vt:lpstr>
      <vt:lpstr>Discussion topics</vt:lpstr>
      <vt:lpstr>Options after high school Employed, Enrolled, Enlisted</vt:lpstr>
      <vt:lpstr>Choosing a Major: </vt:lpstr>
      <vt:lpstr>Consider college characteristics</vt:lpstr>
      <vt:lpstr>Community college</vt:lpstr>
      <vt:lpstr>Public college or university</vt:lpstr>
      <vt:lpstr>Private college or university</vt:lpstr>
      <vt:lpstr>Admissions policies- Is  Getting  into  College  Hard?</vt:lpstr>
      <vt:lpstr>Ap vs. ccp</vt:lpstr>
      <vt:lpstr>College admissions tests</vt:lpstr>
      <vt:lpstr>Schedule a campus visit</vt:lpstr>
      <vt:lpstr>Applying  for  Admission:</vt:lpstr>
      <vt:lpstr>Finance your education</vt:lpstr>
      <vt:lpstr>Additional scholarship sources</vt:lpstr>
      <vt:lpstr>PowerPoint Presentation</vt:lpstr>
      <vt:lpstr>Aid Distribution</vt:lpstr>
      <vt:lpstr>Cost of Tuition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Blair</dc:creator>
  <cp:lastModifiedBy>Horner, Jennifer</cp:lastModifiedBy>
  <cp:revision>90</cp:revision>
  <dcterms:created xsi:type="dcterms:W3CDTF">2020-01-21T19:42:16Z</dcterms:created>
  <dcterms:modified xsi:type="dcterms:W3CDTF">2023-12-01T18:27:51Z</dcterms:modified>
</cp:coreProperties>
</file>